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74" r:id="rId3"/>
    <p:sldId id="257" r:id="rId4"/>
    <p:sldId id="30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84" r:id="rId24"/>
    <p:sldId id="286" r:id="rId25"/>
    <p:sldId id="285" r:id="rId26"/>
    <p:sldId id="277" r:id="rId27"/>
    <p:sldId id="279" r:id="rId28"/>
    <p:sldId id="280" r:id="rId29"/>
    <p:sldId id="281" r:id="rId30"/>
    <p:sldId id="282" r:id="rId31"/>
    <p:sldId id="283" r:id="rId32"/>
    <p:sldId id="287" r:id="rId33"/>
    <p:sldId id="306" r:id="rId34"/>
    <p:sldId id="30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308" r:id="rId43"/>
    <p:sldId id="309" r:id="rId44"/>
    <p:sldId id="310" r:id="rId45"/>
    <p:sldId id="311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12" r:id="rId56"/>
    <p:sldId id="304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02" autoAdjust="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5031C-89FE-4CEC-82E7-00C1D1925641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512FF-1596-493F-B1DD-82B48B884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15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512FF-1596-493F-B1DD-82B48B8848E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057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Официальный</a:t>
            </a:r>
            <a:r>
              <a:rPr lang="ru-RU" baseline="0" dirty="0" smtClean="0"/>
              <a:t> сайт </a:t>
            </a:r>
            <a:r>
              <a:rPr lang="en-US" baseline="0" smtClean="0"/>
              <a:t>https://infourok.ru/go.html?href=http%3A%2F%2Fwww.edu.ru%2F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512FF-1596-493F-B1DD-82B48B8848E9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8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idei_dlya_sada___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t.me/idei_dlya_sad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fgos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hyperlink" Target="https://www.edu.ru/" TargetMode="External"/><Relationship Id="rId4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1398017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7030A0"/>
                </a:solidFill>
                <a:latin typeface="Constantia" pitchFamily="18" charset="0"/>
              </a:rPr>
              <a:t>Портфолио </a:t>
            </a:r>
            <a:br>
              <a:rPr lang="ru-RU" sz="5400" b="1" i="1" dirty="0" smtClean="0">
                <a:solidFill>
                  <a:srgbClr val="7030A0"/>
                </a:solidFill>
                <a:latin typeface="Constantia" pitchFamily="18" charset="0"/>
              </a:rPr>
            </a:br>
            <a:r>
              <a:rPr lang="ru-RU" sz="5400" b="1" i="1" dirty="0" smtClean="0">
                <a:solidFill>
                  <a:srgbClr val="7030A0"/>
                </a:solidFill>
                <a:latin typeface="Constantia" pitchFamily="18" charset="0"/>
              </a:rPr>
              <a:t>воспитателя </a:t>
            </a:r>
            <a:endParaRPr lang="ru-RU" sz="54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924944"/>
            <a:ext cx="7776864" cy="360040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Constantia" pitchFamily="18" charset="0"/>
              </a:rPr>
              <a:t>МБДОУ «ДЕТСКИЙ САД № </a:t>
            </a:r>
            <a:r>
              <a:rPr lang="ru-RU" sz="4000" b="1" i="1" dirty="0" smtClean="0">
                <a:solidFill>
                  <a:srgbClr val="7030A0"/>
                </a:solidFill>
              </a:rPr>
              <a:t>47</a:t>
            </a:r>
            <a:r>
              <a:rPr lang="ru-RU" sz="4000" b="1" i="1" dirty="0" smtClean="0">
                <a:solidFill>
                  <a:srgbClr val="7030A0"/>
                </a:solidFill>
                <a:latin typeface="Constantia" pitchFamily="18" charset="0"/>
              </a:rPr>
              <a:t>»</a:t>
            </a:r>
            <a:endParaRPr lang="ru-RU" b="1" i="1" dirty="0" smtClean="0">
              <a:solidFill>
                <a:srgbClr val="7030A0"/>
              </a:solidFill>
              <a:latin typeface="Constantia" pitchFamily="18" charset="0"/>
            </a:endParaRPr>
          </a:p>
          <a:p>
            <a:endParaRPr lang="ru-RU" b="1" i="1" dirty="0" smtClean="0">
              <a:solidFill>
                <a:srgbClr val="7030A0"/>
              </a:solidFill>
              <a:latin typeface="Constantia" pitchFamily="18" charset="0"/>
            </a:endParaRPr>
          </a:p>
          <a:p>
            <a:r>
              <a:rPr lang="ru-RU" sz="2800" b="1" i="1" dirty="0" smtClean="0">
                <a:solidFill>
                  <a:srgbClr val="7030A0"/>
                </a:solidFill>
                <a:latin typeface="Constantia" pitchFamily="18" charset="0"/>
              </a:rPr>
              <a:t>Омаровой Индиры </a:t>
            </a:r>
            <a:r>
              <a:rPr lang="ru-RU" sz="2800" b="1" i="1" dirty="0" err="1" smtClean="0">
                <a:solidFill>
                  <a:srgbClr val="7030A0"/>
                </a:solidFill>
                <a:latin typeface="Constantia" pitchFamily="18" charset="0"/>
              </a:rPr>
              <a:t>Набиюлаевны</a:t>
            </a:r>
            <a:endParaRPr lang="ru-RU" sz="28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4104456" cy="5301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64704"/>
            <a:ext cx="3744416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79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980728"/>
            <a:ext cx="3600400" cy="4869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8"/>
            <a:ext cx="3759882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37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3597864" cy="4797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36712"/>
            <a:ext cx="3435846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9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81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282"/>
            <a:ext cx="9144000" cy="7289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5941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0144"/>
            <a:ext cx="9361040" cy="725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29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39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9684"/>
            <a:ext cx="3528392" cy="5345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64704"/>
            <a:ext cx="3453106" cy="534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08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3975906" cy="5301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3813888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74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764704"/>
            <a:ext cx="3960441" cy="5301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73066"/>
            <a:ext cx="3816424" cy="539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00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Публикации воспитателя</a:t>
            </a:r>
            <a:endParaRPr lang="ru-RU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33702"/>
            <a:ext cx="2857500" cy="2857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5889" y="5091202"/>
            <a:ext cx="3216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latin typeface="Constantia" pitchFamily="18" charset="0"/>
                <a:hlinkClick r:id="rId3"/>
              </a:rPr>
              <a:t>Перейти </a:t>
            </a:r>
            <a:r>
              <a:rPr lang="ru-RU" sz="2000" b="1" i="1" dirty="0" smtClean="0">
                <a:solidFill>
                  <a:srgbClr val="7030A0"/>
                </a:solidFill>
                <a:latin typeface="Constantia" pitchFamily="18" charset="0"/>
                <a:hlinkClick r:id="rId3"/>
              </a:rPr>
              <a:t>к источнику</a:t>
            </a:r>
            <a:endParaRPr lang="en-US" sz="20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71517" y="1297294"/>
            <a:ext cx="5598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7030A0"/>
                </a:solidFill>
                <a:latin typeface="Constantia" pitchFamily="18" charset="0"/>
              </a:rPr>
              <a:t>https://www.instagram.com/idei_dlya_sada___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86805" y="5051466"/>
            <a:ext cx="28728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Constantia" pitchFamily="18" charset="0"/>
                <a:hlinkClick r:id="rId4"/>
              </a:rPr>
              <a:t>Перейти</a:t>
            </a:r>
            <a:r>
              <a:rPr lang="ru-RU" b="1" i="1" dirty="0" smtClean="0">
                <a:solidFill>
                  <a:schemeClr val="tx2"/>
                </a:solidFill>
                <a:latin typeface="Constantia" pitchFamily="18" charset="0"/>
                <a:hlinkClick r:id="rId4"/>
              </a:rPr>
              <a:t> к источнику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25" y="3223690"/>
            <a:ext cx="820590" cy="8205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71517" y="1805125"/>
            <a:ext cx="3516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7030A0"/>
                </a:solidFill>
                <a:latin typeface="Constantia" pitchFamily="18" charset="0"/>
              </a:rPr>
              <a:t>https://t.me/idei_dlya_sada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01" y="2199342"/>
            <a:ext cx="2857500" cy="2857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56" y="3223690"/>
            <a:ext cx="820590" cy="82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7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3921900" cy="5229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92696"/>
            <a:ext cx="3528392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4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rgbClr val="7030A0"/>
                </a:solidFill>
                <a:latin typeface="Constantia" pitchFamily="18" charset="0"/>
              </a:rPr>
              <a:t>Наша деятельность</a:t>
            </a:r>
            <a:endParaRPr lang="ru-RU" sz="60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916832"/>
            <a:ext cx="8221033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Wingdings" pitchFamily="2" charset="2"/>
              <a:buChar char="ü"/>
            </a:pPr>
            <a:r>
              <a:rPr lang="ru-RU" sz="4800" b="1" i="1" dirty="0" smtClean="0">
                <a:solidFill>
                  <a:srgbClr val="7030A0"/>
                </a:solidFill>
                <a:latin typeface="Constantia" pitchFamily="18" charset="0"/>
              </a:rPr>
              <a:t>          Проекты: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ru-RU" sz="4800" b="1" i="1" dirty="0" smtClean="0">
                <a:solidFill>
                  <a:srgbClr val="7030A0"/>
                </a:solidFill>
                <a:latin typeface="Constantia" pitchFamily="18" charset="0"/>
              </a:rPr>
              <a:t>Конкурсы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ru-RU" sz="4800" b="1" i="1" dirty="0" smtClean="0">
                <a:solidFill>
                  <a:srgbClr val="7030A0"/>
                </a:solidFill>
                <a:latin typeface="Constantia" pitchFamily="18" charset="0"/>
              </a:rPr>
              <a:t>Прогулки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ru-RU" sz="4800" b="1" i="1" dirty="0" smtClean="0">
                <a:solidFill>
                  <a:srgbClr val="7030A0"/>
                </a:solidFill>
                <a:latin typeface="Constantia" pitchFamily="18" charset="0"/>
              </a:rPr>
              <a:t>Огород «Круглый год»</a:t>
            </a:r>
            <a:endParaRPr lang="ru-RU" sz="4800" b="1" i="1" dirty="0" smtClean="0">
              <a:solidFill>
                <a:srgbClr val="7030A0"/>
              </a:solidFill>
              <a:latin typeface="Constantia" pitchFamily="18" charset="0"/>
            </a:endParaRPr>
          </a:p>
          <a:p>
            <a:pPr marL="685800" indent="-685800">
              <a:buFont typeface="Arial" pitchFamily="34" charset="0"/>
              <a:buChar char="•"/>
            </a:pPr>
            <a:r>
              <a:rPr lang="ru-RU" sz="4800" b="1" i="1" dirty="0" smtClean="0">
                <a:solidFill>
                  <a:srgbClr val="7030A0"/>
                </a:solidFill>
                <a:latin typeface="Constantia" pitchFamily="18" charset="0"/>
              </a:rPr>
              <a:t>Субботники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ru-RU" sz="4800" b="1" i="1" dirty="0" smtClean="0">
                <a:solidFill>
                  <a:srgbClr val="7030A0"/>
                </a:solidFill>
                <a:latin typeface="Constantia" pitchFamily="18" charset="0"/>
              </a:rPr>
              <a:t>События и развлечения</a:t>
            </a:r>
            <a:endParaRPr lang="ru-RU" sz="48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5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08112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7030A0"/>
                </a:solidFill>
                <a:latin typeface="Constantia" pitchFamily="18" charset="0"/>
              </a:rPr>
              <a:t>Конкурсы</a:t>
            </a:r>
            <a:endParaRPr lang="ru-RU" sz="60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09166"/>
            <a:ext cx="5988397" cy="40080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85130" y="5589240"/>
            <a:ext cx="43196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Constantia" pitchFamily="18" charset="0"/>
              </a:rPr>
              <a:t>Очень умелые ручки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33" y="0"/>
            <a:ext cx="467354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39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3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7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7030A0"/>
                </a:solidFill>
                <a:latin typeface="Constantia" pitchFamily="18" charset="0"/>
              </a:rPr>
              <a:t>Прогулки</a:t>
            </a:r>
            <a:endParaRPr lang="ru-RU" sz="60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577210" cy="417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64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17" y="-26568"/>
            <a:ext cx="452750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53369"/>
            <a:ext cx="4644008" cy="685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499992" y="-53369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69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1" y="0"/>
            <a:ext cx="9193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085184"/>
            <a:ext cx="7772400" cy="683791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7030A0"/>
                </a:solidFill>
                <a:latin typeface="Constantia" pitchFamily="18" charset="0"/>
              </a:rPr>
              <a:t>Прогулка в </a:t>
            </a:r>
            <a:r>
              <a:rPr lang="ru-RU" i="1" dirty="0" err="1" smtClean="0">
                <a:solidFill>
                  <a:srgbClr val="7030A0"/>
                </a:solidFill>
                <a:latin typeface="Constantia" pitchFamily="18" charset="0"/>
              </a:rPr>
              <a:t>Тарки</a:t>
            </a:r>
            <a:endParaRPr lang="ru-RU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2906713"/>
            <a:ext cx="6192688" cy="15001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48883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7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75456"/>
            <a:ext cx="8229600" cy="5040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576" y="1764553"/>
            <a:ext cx="4038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i="1" dirty="0">
                <a:solidFill>
                  <a:srgbClr val="7030A0"/>
                </a:solidFill>
                <a:latin typeface="Constantia" pitchFamily="18" charset="0"/>
              </a:rPr>
              <a:t>Воспитатель сам должен быть тем, чем он хочет сделать воспитанника.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28800"/>
            <a:ext cx="2726804" cy="3022238"/>
          </a:xfrm>
        </p:spPr>
      </p:pic>
      <p:sp>
        <p:nvSpPr>
          <p:cNvPr id="7" name="Прямоугольник 6"/>
          <p:cNvSpPr/>
          <p:nvPr/>
        </p:nvSpPr>
        <p:spPr>
          <a:xfrm>
            <a:off x="5580112" y="472514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Constantia" pitchFamily="18" charset="0"/>
              </a:rPr>
              <a:t>Владимир Даль, </a:t>
            </a:r>
          </a:p>
          <a:p>
            <a:r>
              <a:rPr lang="ru-RU" sz="2000" dirty="0">
                <a:solidFill>
                  <a:srgbClr val="7030A0"/>
                </a:solidFill>
                <a:latin typeface="Constantia" pitchFamily="18" charset="0"/>
              </a:rPr>
              <a:t>русский писатель, </a:t>
            </a:r>
          </a:p>
          <a:p>
            <a:r>
              <a:rPr lang="ru-RU" sz="2000" dirty="0">
                <a:solidFill>
                  <a:srgbClr val="7030A0"/>
                </a:solidFill>
                <a:latin typeface="Constantia" pitchFamily="18" charset="0"/>
              </a:rPr>
              <a:t>этнограф и лексикограф</a:t>
            </a:r>
          </a:p>
        </p:txBody>
      </p:sp>
    </p:spTree>
    <p:extLst>
      <p:ext uri="{BB962C8B-B14F-4D97-AF65-F5344CB8AC3E}">
        <p14:creationId xmlns:p14="http://schemas.microsoft.com/office/powerpoint/2010/main" val="66071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11" y="908720"/>
            <a:ext cx="7143750" cy="42484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157192"/>
            <a:ext cx="507841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9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" y="0"/>
            <a:ext cx="9147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9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sz="6000" b="1" i="1" dirty="0" smtClean="0">
                <a:solidFill>
                  <a:srgbClr val="7030A0"/>
                </a:solidFill>
                <a:latin typeface="Constantia" pitchFamily="18" charset="0"/>
              </a:rPr>
              <a:t>Субботники</a:t>
            </a:r>
            <a:endParaRPr lang="ru-RU" sz="60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816424" cy="4536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84784"/>
            <a:ext cx="360040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Огород «Круглый год»</a:t>
            </a:r>
            <a:endParaRPr lang="ru-RU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3600400" cy="4536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367240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64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18090"/>
            <a:ext cx="3816424" cy="5273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18090"/>
            <a:ext cx="3960440" cy="527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76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16" y="-99392"/>
            <a:ext cx="4313384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43408"/>
            <a:ext cx="4572000" cy="71014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3968" y="-99392"/>
            <a:ext cx="360040" cy="6957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8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  <a:cs typeface="Courier New" pitchFamily="49" charset="0"/>
              </a:rPr>
              <a:t>События и развлечения</a:t>
            </a:r>
            <a:endParaRPr lang="ru-RU" b="1" i="1" dirty="0">
              <a:solidFill>
                <a:srgbClr val="7030A0"/>
              </a:solidFill>
              <a:latin typeface="Constantia" pitchFamily="18" charset="0"/>
              <a:cs typeface="Courier New" pitchFamily="49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1441812"/>
            <a:ext cx="5171413" cy="40945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87882" y="5661248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  <a:latin typeface="Constantia" pitchFamily="18" charset="0"/>
              </a:rPr>
              <a:t>День </a:t>
            </a:r>
            <a:r>
              <a:rPr lang="ru-RU" sz="2800" b="1" i="1" dirty="0" smtClean="0">
                <a:solidFill>
                  <a:srgbClr val="7030A0"/>
                </a:solidFill>
                <a:latin typeface="Constantia" pitchFamily="18" charset="0"/>
              </a:rPr>
              <a:t>Нептуна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82530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3" y="-32382"/>
            <a:ext cx="4589673" cy="68903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1"/>
            <a:ext cx="4355976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21602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482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764704"/>
            <a:ext cx="76856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>
                <a:solidFill>
                  <a:srgbClr val="7030A0"/>
                </a:solidFill>
                <a:latin typeface="Constantia" pitchFamily="18" charset="0"/>
              </a:rPr>
              <a:t>День Защитника Отечества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07" y="1556792"/>
            <a:ext cx="5976664" cy="44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681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4764" y="692696"/>
            <a:ext cx="81993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>
                <a:solidFill>
                  <a:srgbClr val="7030A0"/>
                </a:solidFill>
                <a:latin typeface="Constantia" pitchFamily="18" charset="0"/>
              </a:rPr>
              <a:t>Международный женский день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58333"/>
            <a:ext cx="6175834" cy="462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66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Содержание:</a:t>
            </a:r>
            <a:endParaRPr lang="ru-RU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96752"/>
            <a:ext cx="4559518" cy="4893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ru-RU" sz="2600" b="1" i="1" dirty="0" smtClean="0">
                <a:solidFill>
                  <a:srgbClr val="7030A0"/>
                </a:solidFill>
                <a:latin typeface="Constantia" pitchFamily="18" charset="0"/>
              </a:rPr>
              <a:t>Обо мне</a:t>
            </a:r>
          </a:p>
          <a:p>
            <a:pPr marL="342900" indent="-342900">
              <a:buAutoNum type="arabicPeriod"/>
            </a:pPr>
            <a:r>
              <a:rPr lang="ru-RU" sz="2600" b="1" i="1" dirty="0" smtClean="0">
                <a:solidFill>
                  <a:srgbClr val="7030A0"/>
                </a:solidFill>
                <a:latin typeface="Constantia" pitchFamily="18" charset="0"/>
              </a:rPr>
              <a:t>Педагогическое кредо</a:t>
            </a:r>
          </a:p>
          <a:p>
            <a:pPr marL="342900" indent="-342900">
              <a:buAutoNum type="arabicPeriod"/>
            </a:pPr>
            <a:r>
              <a:rPr lang="ru-RU" sz="2600" b="1" i="1" dirty="0" smtClean="0">
                <a:solidFill>
                  <a:srgbClr val="7030A0"/>
                </a:solidFill>
                <a:latin typeface="Constantia" pitchFamily="18" charset="0"/>
              </a:rPr>
              <a:t>Эссе «Я – педагог»</a:t>
            </a:r>
          </a:p>
          <a:p>
            <a:pPr marL="342900" indent="-342900">
              <a:buAutoNum type="arabicPeriod"/>
            </a:pPr>
            <a:r>
              <a:rPr lang="ru-RU" sz="2600" b="1" i="1" dirty="0" smtClean="0">
                <a:solidFill>
                  <a:srgbClr val="7030A0"/>
                </a:solidFill>
                <a:latin typeface="Constantia" pitchFamily="18" charset="0"/>
              </a:rPr>
              <a:t>Мои достижения</a:t>
            </a:r>
          </a:p>
          <a:p>
            <a:pPr marL="342900" indent="-342900">
              <a:buAutoNum type="arabicPeriod"/>
            </a:pPr>
            <a:r>
              <a:rPr lang="ru-RU" sz="2600" b="1" i="1" dirty="0" smtClean="0">
                <a:solidFill>
                  <a:srgbClr val="7030A0"/>
                </a:solidFill>
                <a:latin typeface="Constantia" pitchFamily="18" charset="0"/>
              </a:rPr>
              <a:t>Наша деятельность:</a:t>
            </a:r>
          </a:p>
          <a:p>
            <a:r>
              <a:rPr lang="ru-RU" sz="2600" b="1" i="1" dirty="0">
                <a:solidFill>
                  <a:srgbClr val="7030A0"/>
                </a:solidFill>
                <a:latin typeface="Constantia" pitchFamily="18" charset="0"/>
              </a:rPr>
              <a:t>5</a:t>
            </a:r>
            <a:r>
              <a:rPr lang="ru-RU" sz="2600" b="1" i="1" dirty="0" smtClean="0">
                <a:solidFill>
                  <a:srgbClr val="7030A0"/>
                </a:solidFill>
                <a:latin typeface="Constantia" pitchFamily="18" charset="0"/>
              </a:rPr>
              <a:t>.1. Конкурсы</a:t>
            </a:r>
          </a:p>
          <a:p>
            <a:r>
              <a:rPr lang="ru-RU" sz="2600" b="1" i="1" dirty="0">
                <a:solidFill>
                  <a:srgbClr val="7030A0"/>
                </a:solidFill>
                <a:latin typeface="Constantia" pitchFamily="18" charset="0"/>
              </a:rPr>
              <a:t>5</a:t>
            </a:r>
            <a:r>
              <a:rPr lang="ru-RU" sz="2600" b="1" i="1" dirty="0" smtClean="0">
                <a:solidFill>
                  <a:srgbClr val="7030A0"/>
                </a:solidFill>
                <a:latin typeface="Constantia" pitchFamily="18" charset="0"/>
              </a:rPr>
              <a:t>.2. Прогулки</a:t>
            </a:r>
          </a:p>
          <a:p>
            <a:r>
              <a:rPr lang="ru-RU" sz="2600" b="1" i="1" dirty="0" smtClean="0">
                <a:solidFill>
                  <a:srgbClr val="7030A0"/>
                </a:solidFill>
                <a:latin typeface="Constantia" pitchFamily="18" charset="0"/>
              </a:rPr>
              <a:t>5.3. Огород «Круглый год»</a:t>
            </a:r>
          </a:p>
          <a:p>
            <a:r>
              <a:rPr lang="ru-RU" sz="2600" b="1" i="1" dirty="0" smtClean="0">
                <a:solidFill>
                  <a:srgbClr val="7030A0"/>
                </a:solidFill>
                <a:latin typeface="Constantia" pitchFamily="18" charset="0"/>
              </a:rPr>
              <a:t>5.4. Субботники</a:t>
            </a:r>
          </a:p>
          <a:p>
            <a:r>
              <a:rPr lang="ru-RU" sz="2600" b="1" i="1" dirty="0" smtClean="0">
                <a:solidFill>
                  <a:srgbClr val="7030A0"/>
                </a:solidFill>
                <a:latin typeface="Constantia" pitchFamily="18" charset="0"/>
              </a:rPr>
              <a:t>5.5. События</a:t>
            </a:r>
          </a:p>
          <a:p>
            <a:r>
              <a:rPr lang="ru-RU" sz="2600" b="1" i="1" dirty="0" smtClean="0">
                <a:solidFill>
                  <a:srgbClr val="7030A0"/>
                </a:solidFill>
                <a:latin typeface="Constantia" pitchFamily="18" charset="0"/>
              </a:rPr>
              <a:t>5.6. </a:t>
            </a:r>
            <a:r>
              <a:rPr lang="ru-RU" sz="2600" b="1" i="1" dirty="0" err="1" smtClean="0">
                <a:solidFill>
                  <a:srgbClr val="7030A0"/>
                </a:solidFill>
                <a:latin typeface="Constantia" pitchFamily="18" charset="0"/>
              </a:rPr>
              <a:t>Релакс</a:t>
            </a:r>
            <a:endParaRPr lang="ru-RU" sz="2600" b="1" i="1" dirty="0" smtClean="0">
              <a:solidFill>
                <a:srgbClr val="7030A0"/>
              </a:solidFill>
              <a:latin typeface="Constantia" pitchFamily="18" charset="0"/>
            </a:endParaRPr>
          </a:p>
          <a:p>
            <a:r>
              <a:rPr lang="ru-RU" sz="2600" b="1" i="1" dirty="0">
                <a:solidFill>
                  <a:srgbClr val="7030A0"/>
                </a:solidFill>
                <a:latin typeface="Constantia" pitchFamily="18" charset="0"/>
              </a:rPr>
              <a:t>6</a:t>
            </a:r>
            <a:r>
              <a:rPr lang="ru-RU" sz="2600" b="1" i="1" dirty="0" smtClean="0">
                <a:solidFill>
                  <a:srgbClr val="7030A0"/>
                </a:solidFill>
                <a:latin typeface="Constantia" pitchFamily="18" charset="0"/>
              </a:rPr>
              <a:t>.   «Волшебный сундучок»</a:t>
            </a:r>
            <a:endParaRPr lang="ru-RU" sz="26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0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Constantia" pitchFamily="18" charset="0"/>
              </a:rPr>
              <a:t>Всемирный день космонавтики</a:t>
            </a:r>
            <a:endParaRPr lang="ru-RU" sz="36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34481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18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355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/>
          <a:lstStyle/>
          <a:p>
            <a:r>
              <a:rPr lang="ru-RU" b="1" i="1" dirty="0" err="1" smtClean="0">
                <a:solidFill>
                  <a:srgbClr val="7030A0"/>
                </a:solidFill>
                <a:latin typeface="Constantia" pitchFamily="18" charset="0"/>
              </a:rPr>
              <a:t>Релакс</a:t>
            </a:r>
            <a:endParaRPr lang="ru-RU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734222" cy="4608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5"/>
            <a:ext cx="3744416" cy="46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06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9555"/>
            <a:ext cx="9289032" cy="687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05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32"/>
            <a:ext cx="9144000" cy="691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894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78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56992"/>
            <a:ext cx="7772400" cy="1362075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7030A0"/>
                </a:solidFill>
                <a:latin typeface="Constantia" pitchFamily="18" charset="0"/>
              </a:rPr>
              <a:t>Мои работы </a:t>
            </a:r>
            <a:endParaRPr lang="ru-RU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196752"/>
            <a:ext cx="7772400" cy="1500187"/>
          </a:xfrm>
        </p:spPr>
        <p:txBody>
          <a:bodyPr>
            <a:noAutofit/>
          </a:bodyPr>
          <a:lstStyle/>
          <a:p>
            <a:r>
              <a:rPr lang="ru-RU" sz="5600" b="1" i="1" dirty="0" smtClean="0">
                <a:solidFill>
                  <a:srgbClr val="7030A0"/>
                </a:solidFill>
                <a:latin typeface="Constantia" pitchFamily="18" charset="0"/>
              </a:rPr>
              <a:t>Волшебный сундучок</a:t>
            </a:r>
            <a:endParaRPr lang="ru-RU" sz="56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42167"/>
            <a:ext cx="4010541" cy="5400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35520"/>
            <a:ext cx="3888433" cy="54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777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1" y="836712"/>
            <a:ext cx="3744416" cy="5243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836712"/>
            <a:ext cx="3888432" cy="524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24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16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rgbClr val="7030A0"/>
                </a:solidFill>
                <a:latin typeface="Constantia" pitchFamily="18" charset="0"/>
              </a:rPr>
              <a:t>Обо мне</a:t>
            </a:r>
            <a:endParaRPr lang="ru-RU" sz="60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32856"/>
            <a:ext cx="3394472" cy="373387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132856"/>
            <a:ext cx="4038600" cy="38634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 smtClean="0">
                <a:solidFill>
                  <a:srgbClr val="7030A0"/>
                </a:solidFill>
                <a:latin typeface="Constantia" pitchFamily="18" charset="0"/>
              </a:rPr>
              <a:t>Место работы: МБДОУ «Детский сад № </a:t>
            </a:r>
            <a:r>
              <a:rPr lang="ru-RU" sz="2000" b="1" i="1" dirty="0" smtClean="0">
                <a:solidFill>
                  <a:srgbClr val="7030A0"/>
                </a:solidFill>
              </a:rPr>
              <a:t>47</a:t>
            </a:r>
            <a:r>
              <a:rPr lang="ru-RU" sz="2000" b="1" i="1" dirty="0" smtClean="0">
                <a:solidFill>
                  <a:srgbClr val="7030A0"/>
                </a:solidFill>
                <a:latin typeface="Constantia" pitchFamily="18" charset="0"/>
              </a:rPr>
              <a:t>»</a:t>
            </a:r>
          </a:p>
          <a:p>
            <a:pPr marL="0" indent="0">
              <a:buNone/>
            </a:pPr>
            <a:endParaRPr lang="ru-RU" sz="2000" b="1" i="1" dirty="0">
              <a:solidFill>
                <a:srgbClr val="7030A0"/>
              </a:solidFill>
              <a:latin typeface="Constantia" pitchFamily="18" charset="0"/>
            </a:endParaRP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7030A0"/>
                </a:solidFill>
                <a:latin typeface="Constantia" pitchFamily="18" charset="0"/>
              </a:rPr>
              <a:t>Стаж работы:  </a:t>
            </a:r>
            <a:r>
              <a:rPr lang="en-US" sz="2000" b="1" i="1" dirty="0" smtClean="0">
                <a:solidFill>
                  <a:srgbClr val="7030A0"/>
                </a:solidFill>
              </a:rPr>
              <a:t>1</a:t>
            </a:r>
            <a:r>
              <a:rPr lang="ru-RU" sz="2000" b="1" i="1" dirty="0" smtClean="0">
                <a:solidFill>
                  <a:srgbClr val="7030A0"/>
                </a:solidFill>
                <a:latin typeface="Constantia" pitchFamily="18" charset="0"/>
              </a:rPr>
              <a:t> го</a:t>
            </a:r>
            <a:r>
              <a:rPr lang="ru-RU" sz="2000" b="1" i="1" dirty="0" smtClean="0">
                <a:solidFill>
                  <a:srgbClr val="7030A0"/>
                </a:solidFill>
                <a:latin typeface="Constantia" pitchFamily="18" charset="0"/>
              </a:rPr>
              <a:t>д</a:t>
            </a:r>
            <a:r>
              <a:rPr lang="ru-RU" sz="2000" b="1" i="1" dirty="0" smtClean="0">
                <a:solidFill>
                  <a:srgbClr val="7030A0"/>
                </a:solidFill>
                <a:latin typeface="Constantia" pitchFamily="18" charset="0"/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</a:rPr>
              <a:t>3</a:t>
            </a:r>
            <a:r>
              <a:rPr lang="ru-RU" sz="2000" b="1" i="1" dirty="0" smtClean="0">
                <a:solidFill>
                  <a:srgbClr val="7030A0"/>
                </a:solidFill>
                <a:latin typeface="Constantia" pitchFamily="18" charset="0"/>
              </a:rPr>
              <a:t> месяца</a:t>
            </a:r>
          </a:p>
          <a:p>
            <a:pPr marL="0" indent="0">
              <a:buNone/>
            </a:pPr>
            <a:endParaRPr lang="ru-RU" sz="2000" b="1" i="1" dirty="0">
              <a:solidFill>
                <a:srgbClr val="7030A0"/>
              </a:solidFill>
              <a:latin typeface="Constantia" pitchFamily="18" charset="0"/>
            </a:endParaRP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7030A0"/>
                </a:solidFill>
                <a:latin typeface="Constantia" pitchFamily="18" charset="0"/>
              </a:rPr>
              <a:t>Образование: среднее профессиональное</a:t>
            </a:r>
            <a:endParaRPr lang="ru-RU" sz="20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282652"/>
            <a:ext cx="6545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err="1">
                <a:solidFill>
                  <a:srgbClr val="7030A0"/>
                </a:solidFill>
                <a:latin typeface="Constantia" pitchFamily="18" charset="0"/>
              </a:rPr>
              <a:t>Омарова</a:t>
            </a:r>
            <a:r>
              <a:rPr lang="ru-RU" sz="3200" b="1" i="1" dirty="0">
                <a:solidFill>
                  <a:srgbClr val="7030A0"/>
                </a:solidFill>
                <a:latin typeface="Constantia" pitchFamily="18" charset="0"/>
              </a:rPr>
              <a:t> Индира </a:t>
            </a:r>
            <a:r>
              <a:rPr lang="ru-RU" sz="3200" b="1" i="1" dirty="0" err="1">
                <a:solidFill>
                  <a:srgbClr val="7030A0"/>
                </a:solidFill>
                <a:latin typeface="Constantia" pitchFamily="18" charset="0"/>
              </a:rPr>
              <a:t>Набиюлаевна</a:t>
            </a:r>
            <a:endParaRPr lang="ru-RU" sz="32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8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19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439248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4708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2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2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Constantia" pitchFamily="18" charset="0"/>
              </a:rPr>
              <a:t>Интернет-ресурсы по ФГОС ДО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pic>
        <p:nvPicPr>
          <p:cNvPr id="7" name="Рисунок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58" y="1187994"/>
            <a:ext cx="1366292" cy="13662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25499" y="1409475"/>
            <a:ext cx="18264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  <a:hlinkClick r:id="rId3"/>
              </a:rPr>
              <a:t>Официальный </a:t>
            </a:r>
            <a:endParaRPr lang="en-US" b="1" i="1" dirty="0" smtClean="0">
              <a:solidFill>
                <a:srgbClr val="7030A0"/>
              </a:solidFill>
              <a:latin typeface="Constantia" pitchFamily="18" charset="0"/>
              <a:hlinkClick r:id="rId3"/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  <a:hlinkClick r:id="rId3"/>
              </a:rPr>
              <a:t>сайт </a:t>
            </a:r>
            <a:endParaRPr lang="en-US" b="1" i="1" dirty="0" smtClean="0">
              <a:solidFill>
                <a:srgbClr val="7030A0"/>
              </a:solidFill>
              <a:latin typeface="Constantia" pitchFamily="18" charset="0"/>
              <a:hlinkClick r:id="rId3"/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  <a:hlinkClick r:id="rId3"/>
              </a:rPr>
              <a:t>ФГОС</a:t>
            </a:r>
            <a:endParaRPr lang="ru-RU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53550" y="2832551"/>
            <a:ext cx="1970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Constantia" pitchFamily="18" charset="0"/>
                <a:hlinkClick r:id="rId5"/>
              </a:rPr>
              <a:t>Федеральный портал </a:t>
            </a:r>
            <a:endParaRPr lang="en-US" b="1" i="1" dirty="0" smtClean="0">
              <a:latin typeface="Constantia" pitchFamily="18" charset="0"/>
              <a:hlinkClick r:id="rId5"/>
            </a:endParaRPr>
          </a:p>
          <a:p>
            <a:r>
              <a:rPr lang="ru-RU" b="1" i="1" dirty="0" smtClean="0">
                <a:latin typeface="Constantia" pitchFamily="18" charset="0"/>
                <a:hlinkClick r:id="rId5"/>
              </a:rPr>
              <a:t>«</a:t>
            </a:r>
            <a:r>
              <a:rPr lang="ru-RU" b="1" i="1" dirty="0">
                <a:latin typeface="Constantia" pitchFamily="18" charset="0"/>
                <a:hlinkClick r:id="rId5"/>
              </a:rPr>
              <a:t>Российское образование»</a:t>
            </a:r>
            <a:endParaRPr lang="ru-RU" b="1" i="1" dirty="0">
              <a:latin typeface="Constanti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58" y="2749570"/>
            <a:ext cx="1366292" cy="136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49"/>
            <a:ext cx="9180512" cy="55304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517233"/>
            <a:ext cx="9180512" cy="1340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57363" y="5633618"/>
            <a:ext cx="92952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i="1" dirty="0">
                <a:solidFill>
                  <a:schemeClr val="bg1"/>
                </a:solidFill>
                <a:latin typeface="Constantia" pitchFamily="18" charset="0"/>
              </a:rPr>
              <a:t>Спасибо за просмотр</a:t>
            </a:r>
          </a:p>
        </p:txBody>
      </p:sp>
    </p:spTree>
    <p:extLst>
      <p:ext uri="{BB962C8B-B14F-4D97-AF65-F5344CB8AC3E}">
        <p14:creationId xmlns:p14="http://schemas.microsoft.com/office/powerpoint/2010/main" val="308052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7086" y="764704"/>
            <a:ext cx="69254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latin typeface="Constantia" pitchFamily="18" charset="0"/>
              </a:rPr>
              <a:t>Педагогическое кредо</a:t>
            </a:r>
            <a:endParaRPr lang="ru-RU" sz="48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060848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>
                <a:solidFill>
                  <a:srgbClr val="7030A0"/>
                </a:solidFill>
                <a:latin typeface="Constantia" pitchFamily="18" charset="0"/>
              </a:rPr>
              <a:t>Любовь к детям, людям, профессии, </a:t>
            </a:r>
            <a:endParaRPr lang="ru-RU" sz="2400" b="1" i="1" dirty="0" smtClean="0">
              <a:solidFill>
                <a:srgbClr val="7030A0"/>
              </a:solidFill>
              <a:latin typeface="Constantia" pitchFamily="18" charset="0"/>
            </a:endParaRPr>
          </a:p>
          <a:p>
            <a:r>
              <a:rPr lang="ru-RU" sz="2400" b="1" i="1" dirty="0" smtClean="0">
                <a:solidFill>
                  <a:srgbClr val="7030A0"/>
                </a:solidFill>
                <a:latin typeface="Constantia" pitchFamily="18" charset="0"/>
              </a:rPr>
              <a:t>взаимопонимание.</a:t>
            </a:r>
          </a:p>
          <a:p>
            <a:endParaRPr lang="ru-RU" sz="2400" b="1" i="1" dirty="0" smtClean="0">
              <a:solidFill>
                <a:srgbClr val="7030A0"/>
              </a:solidFill>
              <a:latin typeface="Constant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>
                <a:solidFill>
                  <a:srgbClr val="7030A0"/>
                </a:solidFill>
                <a:latin typeface="Constantia" pitchFamily="18" charset="0"/>
              </a:rPr>
              <a:t>Быть педагогом – это значит быть </a:t>
            </a:r>
            <a:r>
              <a:rPr lang="ru-RU" sz="2400" b="1" i="1" dirty="0" smtClean="0">
                <a:solidFill>
                  <a:srgbClr val="7030A0"/>
                </a:solidFill>
                <a:latin typeface="Constantia" pitchFamily="18" charset="0"/>
              </a:rPr>
              <a:t>творцом,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latin typeface="Constantia" pitchFamily="18" charset="0"/>
              </a:rPr>
              <a:t>фантазером</a:t>
            </a:r>
            <a:r>
              <a:rPr lang="ru-RU" sz="2400" b="1" i="1" dirty="0">
                <a:solidFill>
                  <a:srgbClr val="7030A0"/>
                </a:solidFill>
                <a:latin typeface="Constantia" pitchFamily="18" charset="0"/>
              </a:rPr>
              <a:t>, воспитателем детских душ и не расставаться с детством никогда</a:t>
            </a:r>
            <a:r>
              <a:rPr lang="ru-RU" sz="2400" b="1" i="1" dirty="0" smtClean="0">
                <a:solidFill>
                  <a:srgbClr val="7030A0"/>
                </a:solidFill>
                <a:latin typeface="Constantia" pitchFamily="18" charset="0"/>
              </a:rPr>
              <a:t>!</a:t>
            </a:r>
          </a:p>
          <a:p>
            <a:endParaRPr lang="ru-RU" sz="2400" b="1" i="1" dirty="0" smtClean="0">
              <a:solidFill>
                <a:srgbClr val="7030A0"/>
              </a:solidFill>
              <a:latin typeface="Constant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>
                <a:solidFill>
                  <a:srgbClr val="7030A0"/>
                </a:solidFill>
                <a:latin typeface="Constantia" pitchFamily="18" charset="0"/>
              </a:rPr>
              <a:t>Уча детей, учусь сама и детство </a:t>
            </a:r>
            <a:r>
              <a:rPr lang="ru-RU" sz="2400" b="1" i="1" dirty="0" smtClean="0">
                <a:solidFill>
                  <a:srgbClr val="7030A0"/>
                </a:solidFill>
                <a:latin typeface="Constantia" pitchFamily="18" charset="0"/>
              </a:rPr>
              <a:t>проживаю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latin typeface="Constantia" pitchFamily="18" charset="0"/>
              </a:rPr>
              <a:t>многократно</a:t>
            </a:r>
            <a:endParaRPr lang="ru-RU" sz="2400" i="1" dirty="0">
              <a:solidFill>
                <a:srgbClr val="7030A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21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931224" cy="86409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</a:br>
            <a:r>
              <a:rPr lang="ru-RU" sz="2700" b="1" i="1" dirty="0" smtClean="0">
                <a:solidFill>
                  <a:srgbClr val="7030A0"/>
                </a:solidFill>
                <a:latin typeface="Constantia" pitchFamily="18" charset="0"/>
              </a:rPr>
              <a:t>«Дети – цветы жизни, поэтому они нуждаются в бережном отношении к себе»</a:t>
            </a:r>
            <a:endParaRPr lang="ru-RU" sz="27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00708"/>
            <a:ext cx="6811651" cy="38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19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0253" y="2204864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7030A0"/>
                </a:solidFill>
                <a:latin typeface="Constantia" pitchFamily="18" charset="0"/>
              </a:rPr>
              <a:t>Я - воспитатель! У меня самая удивительная профессия! У кого ещё есть возможность заглянуть в страну детства, погрузиться в мир ребенка, только у воспитателя. Дети - самое лучшее и светлое, что есть в  жизни. Я счастлива от того, что мне неведома скучная, однообразная, рутинная работа, наоборот, я с радостью и любовью свои знания, свой опыт отдаю детям.</a:t>
            </a:r>
          </a:p>
          <a:p>
            <a:r>
              <a:rPr lang="ru-RU" sz="2000" b="1" i="1" dirty="0">
                <a:solidFill>
                  <a:srgbClr val="7030A0"/>
                </a:solidFill>
                <a:latin typeface="Constantia" pitchFamily="18" charset="0"/>
              </a:rPr>
              <a:t>Детский сад – удивительный мир! Его обитатели – удивительные создания! Самая добрая, бескорыстная, доверчивая, чистая, простая душа ребенка вовлекает в общение и в желание работать с ним. При работе с детьми всегда кажется, что время летит незаметно.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4678" y="764704"/>
            <a:ext cx="71000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>
                <a:solidFill>
                  <a:srgbClr val="7030A0"/>
                </a:solidFill>
                <a:latin typeface="Constantia" pitchFamily="18" charset="0"/>
              </a:rPr>
              <a:t>Эссе «Я - педагог</a:t>
            </a:r>
            <a:r>
              <a:rPr lang="ru-RU" sz="6000" b="1" i="1" dirty="0" smtClean="0">
                <a:solidFill>
                  <a:srgbClr val="7030A0"/>
                </a:solidFill>
                <a:latin typeface="Constantia" pitchFamily="18" charset="0"/>
              </a:rPr>
              <a:t>»</a:t>
            </a:r>
            <a:endParaRPr lang="ru-RU" sz="6000" b="1" dirty="0">
              <a:solidFill>
                <a:srgbClr val="7030A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83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Мои достижения</a:t>
            </a:r>
            <a:endParaRPr lang="ru-RU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546515"/>
            <a:ext cx="4275924" cy="29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47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236</Words>
  <Application>Microsoft Office PowerPoint</Application>
  <PresentationFormat>Экран (4:3)</PresentationFormat>
  <Paragraphs>79</Paragraphs>
  <Slides>56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Портфолио  воспитателя </vt:lpstr>
      <vt:lpstr>Публикации воспитателя</vt:lpstr>
      <vt:lpstr>Презентация PowerPoint</vt:lpstr>
      <vt:lpstr>Содержание:</vt:lpstr>
      <vt:lpstr>Обо мне</vt:lpstr>
      <vt:lpstr>Презентация PowerPoint</vt:lpstr>
      <vt:lpstr> «Дети – цветы жизни, поэтому они нуждаются в бережном отношении к себе»</vt:lpstr>
      <vt:lpstr>Презентация PowerPoint</vt:lpstr>
      <vt:lpstr>Мои достижения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Наша деятельность</vt:lpstr>
      <vt:lpstr>Конкурсы</vt:lpstr>
      <vt:lpstr>Презентация PowerPoint</vt:lpstr>
      <vt:lpstr>Презентация PowerPoint</vt:lpstr>
      <vt:lpstr>Презентация PowerPoint</vt:lpstr>
      <vt:lpstr>Прогулки</vt:lpstr>
      <vt:lpstr>Презентация PowerPoint</vt:lpstr>
      <vt:lpstr>Презентация PowerPoint</vt:lpstr>
      <vt:lpstr>Прогулка в Тарки</vt:lpstr>
      <vt:lpstr>Презентация PowerPoint</vt:lpstr>
      <vt:lpstr>Презентация PowerPoint</vt:lpstr>
      <vt:lpstr>Субботники</vt:lpstr>
      <vt:lpstr>Огород «Круглый год»</vt:lpstr>
      <vt:lpstr>Презентация PowerPoint</vt:lpstr>
      <vt:lpstr>Презентация PowerPoint</vt:lpstr>
      <vt:lpstr>События и развлечения</vt:lpstr>
      <vt:lpstr>Презентация PowerPoint</vt:lpstr>
      <vt:lpstr>Презентация PowerPoint</vt:lpstr>
      <vt:lpstr>Презентация PowerPoint</vt:lpstr>
      <vt:lpstr>Всемирный день космонавтики</vt:lpstr>
      <vt:lpstr>Презентация PowerPoint</vt:lpstr>
      <vt:lpstr>Релакс</vt:lpstr>
      <vt:lpstr>Презентация PowerPoint</vt:lpstr>
      <vt:lpstr>Презентация PowerPoint</vt:lpstr>
      <vt:lpstr>Презентация PowerPoint</vt:lpstr>
      <vt:lpstr>Мои работы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Интернет-ресурсы по ФГОС ДО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45</cp:revision>
  <dcterms:created xsi:type="dcterms:W3CDTF">2022-03-11T16:00:51Z</dcterms:created>
  <dcterms:modified xsi:type="dcterms:W3CDTF">2022-03-12T18:13:44Z</dcterms:modified>
</cp:coreProperties>
</file>